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6AE7F-F703-48F2-AC7F-D33A2D5F8511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651B8-5591-48E9-805F-9A2359AC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3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ETB allows flight attendants to trade, drop, and pickup sequences, trade vacation days </a:t>
            </a:r>
            <a:r>
              <a:rPr lang="en-US" dirty="0">
                <a:solidFill>
                  <a:srgbClr val="FF0000"/>
                </a:solidFill>
              </a:rPr>
              <a:t>(for LAA, vacation blocks until PBS)</a:t>
            </a:r>
            <a:r>
              <a:rPr lang="en-US" dirty="0"/>
              <a:t> and reserve days off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Operates in real time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Replaces HIBOARD for LAA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Does not interact with open time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Accessible anywhere you have an internet or data connection….personal or work computer, tablet, or cell phone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Look and feel is similar to </a:t>
            </a:r>
            <a:r>
              <a:rPr lang="en-US" dirty="0" err="1"/>
              <a:t>Jetnet</a:t>
            </a:r>
            <a:r>
              <a:rPr lang="en-US" dirty="0"/>
              <a:t> and  Crew Portal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Should feel familiar to flight attendants</a:t>
            </a:r>
          </a:p>
          <a:p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50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this toggle switch to change your preference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Time Display defaults to </a:t>
            </a:r>
            <a:r>
              <a:rPr lang="en-US" b="1" dirty="0"/>
              <a:t>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Once changed your preference is retained </a:t>
            </a:r>
            <a:r>
              <a:rPr lang="en-US" b="1" dirty="0"/>
              <a:t>ON THAT DEVICE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86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Click to see certain types of transactions (All, Drop, Pickup, Vacation, RSV Days off)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Column headings are clickable for sorting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Click on the down arrow to show more detail about the trip, including a crew list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30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are screenshots of the sequence details you can view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First level shows report and release time, position, how many legs, and how much credit the trip is worth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Second level shows departure and arrival time for each leg, equipment type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Last level shows a crew list </a:t>
            </a:r>
          </a:p>
          <a:p>
            <a:pPr lvl="1"/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08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are screenshots of the sequence details you can view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Second level shows departure and arrival time for each leg, equipment type</a:t>
            </a:r>
          </a:p>
          <a:p>
            <a:pPr lvl="1"/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21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are screenshots of the sequence details you can view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Last level shows a crew list </a:t>
            </a:r>
          </a:p>
          <a:p>
            <a:pPr lvl="1"/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15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the down arrow to view your monthly calendar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52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Most of this information should be familiar from the Crew Portal demo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  <a:r>
              <a:rPr lang="en-US" dirty="0"/>
              <a:t> Blue box is around the current 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  <a:r>
              <a:rPr lang="en-US" dirty="0"/>
              <a:t> Click to show details about the calendar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  <a:r>
              <a:rPr lang="en-US" dirty="0"/>
              <a:t> Click to change the month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  <a:r>
              <a:rPr lang="en-US" dirty="0"/>
              <a:t> Hover over a sequence to see Report and Release times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Other than hovering, the calendar in ETB is not interactive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  <a:r>
              <a:rPr lang="en-US" dirty="0"/>
              <a:t> Click on the up arrow to close the calendar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  <a:r>
              <a:rPr lang="en-US" dirty="0"/>
              <a:t> Click on Create Post to create a post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62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Once on the Create Post page you will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  <a:r>
              <a:rPr lang="en-US" dirty="0"/>
              <a:t> choose which type of post (Drop, Pickup, Trade </a:t>
            </a:r>
            <a:r>
              <a:rPr lang="en-US" dirty="0" err="1"/>
              <a:t>Seq</a:t>
            </a:r>
            <a:r>
              <a:rPr lang="en-US" dirty="0"/>
              <a:t>, Vacation, RSV Days off)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  <a:r>
              <a:rPr lang="en-US" dirty="0"/>
              <a:t> Choose Public, Private, or Crew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Public is posted for anyone to see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Private is a posting to a specific individual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Crew is a posting to everyone on a particular sequence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# </a:t>
            </a:r>
            <a:r>
              <a:rPr lang="en-US" dirty="0"/>
              <a:t>Choose a specific sequence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Expiration time and date automatically populate, but can be changed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Default time is report time for the trip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For instance you could change to 2200 the night before if you need to plan your commute. At 2200 your trip is automatically removed from ETB. No more surprises.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IMPORTANT</a:t>
            </a:r>
            <a:r>
              <a:rPr lang="en-US" dirty="0"/>
              <a:t> if adding more than one sequence to a posting you are saying I want to drop or trade these trips TOGETHER, not as individual trips, useful if dropping as 2 for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  <a:r>
              <a:rPr lang="en-US" dirty="0"/>
              <a:t> Click Submit</a:t>
            </a:r>
          </a:p>
          <a:p>
            <a:pPr lvl="1"/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37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From this page you will add additional information to your post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a title, we strongly suggest keeping them short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If the title is too long, all of it won’t be seen on the main ETB page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comments, remember you can search the comments so use common terms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Commutable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Early return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Long layover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High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Confirm and Post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07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Post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1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For LUS some of the enhancements include: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dirty="0"/>
              <a:t>Added a calendar view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dirty="0"/>
              <a:t>Ability to trade RSV days off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dirty="0"/>
              <a:t>Updated sequence display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For LAA: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dirty="0"/>
              <a:t>No need to remember long strings of computer entries</a:t>
            </a:r>
          </a:p>
          <a:p>
            <a:pPr marL="1089108" lvl="2" indent="-174708">
              <a:buFont typeface="Arial" panose="020B0604020202020204" pitchFamily="34" charset="0"/>
              <a:buChar char="•"/>
            </a:pPr>
            <a:r>
              <a:rPr lang="en-US" dirty="0"/>
              <a:t>HT/</a:t>
            </a:r>
            <a:r>
              <a:rPr lang="en-US" dirty="0" err="1"/>
              <a:t>emp</a:t>
            </a:r>
            <a:r>
              <a:rPr lang="en-US" dirty="0"/>
              <a:t>/</a:t>
            </a:r>
            <a:r>
              <a:rPr lang="en-US" dirty="0" err="1"/>
              <a:t>emp</a:t>
            </a:r>
            <a:endParaRPr lang="en-US" dirty="0"/>
          </a:p>
          <a:p>
            <a:pPr marL="1089108" lvl="2" indent="-174708">
              <a:buFont typeface="Arial" panose="020B0604020202020204" pitchFamily="34" charset="0"/>
              <a:buChar char="•"/>
            </a:pPr>
            <a:r>
              <a:rPr lang="en-US" dirty="0"/>
              <a:t>HTS/A/</a:t>
            </a:r>
            <a:r>
              <a:rPr lang="en-US" dirty="0" err="1"/>
              <a:t>seq</a:t>
            </a:r>
            <a:r>
              <a:rPr lang="en-US" dirty="0"/>
              <a:t>/date</a:t>
            </a:r>
          </a:p>
          <a:p>
            <a:pPr marL="1089108" lvl="2" indent="-174708">
              <a:buFont typeface="Arial" panose="020B0604020202020204" pitchFamily="34" charset="0"/>
              <a:buChar char="•"/>
            </a:pPr>
            <a:r>
              <a:rPr lang="en-US" dirty="0"/>
              <a:t>HTS/B/</a:t>
            </a:r>
            <a:r>
              <a:rPr lang="en-US" dirty="0" err="1"/>
              <a:t>seq</a:t>
            </a:r>
            <a:r>
              <a:rPr lang="en-US" dirty="0"/>
              <a:t>/date</a:t>
            </a:r>
          </a:p>
          <a:p>
            <a:pPr marL="1089108" lvl="2" indent="-174708">
              <a:buFont typeface="Arial" panose="020B0604020202020204" pitchFamily="34" charset="0"/>
              <a:buChar char="•"/>
            </a:pPr>
            <a:r>
              <a:rPr lang="en-US" dirty="0"/>
              <a:t>HTMD</a:t>
            </a:r>
          </a:p>
          <a:p>
            <a:pPr marL="1089108" lvl="2" indent="-174708">
              <a:buFont typeface="Arial" panose="020B0604020202020204" pitchFamily="34" charset="0"/>
              <a:buChar char="•"/>
            </a:pPr>
            <a:r>
              <a:rPr lang="en-US" dirty="0"/>
              <a:t>HZ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dirty="0"/>
              <a:t>Easier, more intuitive to use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dirty="0"/>
              <a:t>ETB also processes the transactions, currently you must search in HIBOARD and then exit HIBOARD and make the trip trade entries in Sabre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dirty="0"/>
              <a:t>Greatly expanded search criteria (20 vs 10)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i="1" dirty="0"/>
              <a:t>Loss of TT services may be viewed as a negative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50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 you can see your trip as it would appear after being posted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Default order is most recent posts at the top of the page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98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60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Two ways to delete a post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Search ETB for your post, 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View your postings by clicking My Transactions on the ETB home page, they will be listed under My Posted Transactions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Click the down arrow to see more information</a:t>
            </a:r>
          </a:p>
          <a:p>
            <a:pPr lvl="1"/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94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the delete button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61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You’ll receive a pop up asking if you are sure,  click Delete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80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8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Robust sorting and searching capabilities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Check the box for the type of transaction you want</a:t>
            </a:r>
          </a:p>
          <a:p>
            <a:pPr marL="1106481" lvl="2" indent="-174708">
              <a:buFont typeface="Arial" panose="020B0604020202020204" pitchFamily="34" charset="0"/>
              <a:buChar char="•"/>
            </a:pPr>
            <a:r>
              <a:rPr lang="en-US" dirty="0"/>
              <a:t>Drop</a:t>
            </a:r>
          </a:p>
          <a:p>
            <a:pPr marL="1106481" lvl="2" indent="-174708">
              <a:buFont typeface="Arial" panose="020B0604020202020204" pitchFamily="34" charset="0"/>
              <a:buChar char="•"/>
            </a:pPr>
            <a:r>
              <a:rPr lang="en-US" dirty="0"/>
              <a:t>Trade</a:t>
            </a:r>
          </a:p>
          <a:p>
            <a:pPr marL="1106481" lvl="2" indent="-174708">
              <a:buFont typeface="Arial" panose="020B0604020202020204" pitchFamily="34" charset="0"/>
              <a:buChar char="•"/>
            </a:pPr>
            <a:r>
              <a:rPr lang="en-US" dirty="0"/>
              <a:t>Pickup</a:t>
            </a:r>
          </a:p>
          <a:p>
            <a:pPr marL="1106481" lvl="2" indent="-174708">
              <a:buFont typeface="Arial" panose="020B0604020202020204" pitchFamily="34" charset="0"/>
              <a:buChar char="•"/>
            </a:pPr>
            <a:r>
              <a:rPr lang="en-US" dirty="0"/>
              <a:t>Vacation</a:t>
            </a:r>
          </a:p>
          <a:p>
            <a:pPr marL="1106481" lvl="2" indent="-174708">
              <a:buFont typeface="Arial" panose="020B0604020202020204" pitchFamily="34" charset="0"/>
              <a:buChar char="•"/>
            </a:pPr>
            <a:r>
              <a:rPr lang="en-US" dirty="0"/>
              <a:t>RSV Days Off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Add search criteria, multiple criteria can be chosen, and you can search and then add additional criteria</a:t>
            </a:r>
          </a:p>
          <a:p>
            <a:pPr marL="649281" lvl="1" indent="-174708">
              <a:buFont typeface="Arial" panose="020B0604020202020204" pitchFamily="34" charset="0"/>
              <a:buChar char="•"/>
            </a:pPr>
            <a:r>
              <a:rPr lang="en-US" dirty="0"/>
              <a:t>Click Search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Click the headings to sort, click again to reverse the sort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endParaRPr lang="en-US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0730772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a view of the ETB sorted by date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15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the ETB sorted by credit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16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a search using multiple criteria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# Drops and Trades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# Reporting on specific dates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# 2 day trip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# One leg in last day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54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TTS or Trip Trade System allows flight attendants to pick up, drop and trade sequences with open time and other flight attendants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ETB will not process transactions while TTS is running to avoid conflicts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dirty="0"/>
              <a:t>FA can still search and create posts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dirty="0"/>
              <a:t>Transactions are queued and processed when ETB reopens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dirty="0"/>
              <a:t>Transactions are processed in the order received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i="1" dirty="0"/>
              <a:t>Some may view ETB closing as a negative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At PBS bases, during the bid run, ETB will reject any transaction that touches the last 3 days of the current month</a:t>
            </a:r>
          </a:p>
          <a:p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840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251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Processing a transaction only requires a few clicks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Find the trip you want to pick up by searching ETB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the arrow to see more details of the trip and the Accept button appears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accept if you want to pick up the trip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764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You’ll receive a pop 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Accept if you are sure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053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 is our scenario…you and a friend are flying together and discover that you can do a mutually advantageous trip trade. You will be posting the trade and your friend will be accepting the trade.</a:t>
            </a:r>
          </a:p>
          <a:p>
            <a:endParaRPr lang="en-US" dirty="0"/>
          </a:p>
          <a:p>
            <a:r>
              <a:rPr lang="en-US" b="1" dirty="0"/>
              <a:t>#</a:t>
            </a: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566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Log on to ETB and click Create Post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Trade </a:t>
            </a:r>
            <a:r>
              <a:rPr lang="en-US" dirty="0" err="1"/>
              <a:t>Seq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Choose private and add the employee ID of the person you are trading with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Choose your sequence from the drop down menu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the other FA sequence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submit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329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a title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comments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Confirm and post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posting is then sent privately to the other FA to accept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052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You’ll receive a pop-up message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POST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659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can see the posting has been sent and needs to be accepted by the other flight attendant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465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a view of what the other FA will see when looking at their transactions page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the down arrow to open up details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accept to process the trade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428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 you can see the transaction shows as traded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0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LAA will be moving from using native SABRE, long strings of computer formats and a menu driven HIBOARD to a modern trip trading platform.</a:t>
            </a:r>
          </a:p>
          <a:p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881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>
                <a:solidFill>
                  <a:prstClr val="black"/>
                </a:solidFill>
              </a:rPr>
              <a:pPr/>
              <a:t>June 11,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514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message for private request</a:t>
            </a:r>
          </a:p>
          <a:p>
            <a:r>
              <a:rPr lang="en-US" dirty="0"/>
              <a:t>ONE message for acceptance</a:t>
            </a:r>
          </a:p>
          <a:p>
            <a:endParaRPr lang="en-US" dirty="0"/>
          </a:p>
          <a:p>
            <a:r>
              <a:rPr lang="en-US" dirty="0"/>
              <a:t>ONE message </a:t>
            </a:r>
            <a:r>
              <a:rPr lang="en-US" b="1" dirty="0"/>
              <a:t>NOT RECEIVED </a:t>
            </a:r>
            <a:r>
              <a:rPr lang="en-US" dirty="0"/>
              <a:t>for declined</a:t>
            </a:r>
          </a:p>
          <a:p>
            <a:endParaRPr lang="en-US" dirty="0"/>
          </a:p>
          <a:p>
            <a:r>
              <a:rPr lang="en-US" dirty="0"/>
              <a:t>ONE will be discussed in trending topics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>
                <a:solidFill>
                  <a:prstClr val="black"/>
                </a:solidFill>
              </a:rPr>
              <a:pPr/>
              <a:t>June 11,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829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#</a:t>
            </a: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>
                <a:solidFill>
                  <a:prstClr val="black"/>
                </a:solidFill>
              </a:rPr>
              <a:pPr/>
              <a:t>June 11,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634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Discussed in depth by JSIC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ETB pickups are unlimited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Non-PBS can drop to zero using ETB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PBS bases may drop to 40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>
                <a:solidFill>
                  <a:prstClr val="black"/>
                </a:solidFill>
              </a:rPr>
              <a:pPr/>
              <a:t>June 11,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441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ETB IS PROGRAMMED FOR JCBA VACATION RULES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>
                <a:solidFill>
                  <a:prstClr val="black"/>
                </a:solidFill>
              </a:rPr>
              <a:pPr/>
              <a:t>June 11,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822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1441" indent="-171441" fontAlgn="ctr">
              <a:buFont typeface="Arial" panose="020B0604020202020204" pitchFamily="34" charset="0"/>
              <a:buChar char="•"/>
            </a:pPr>
            <a:r>
              <a:rPr lang="en-US" dirty="0"/>
              <a:t>One block of 1,2 or 3 days (per year...calendar year, or fiscal VC year?)</a:t>
            </a:r>
          </a:p>
          <a:p>
            <a:pPr marL="171441" indent="-171441" fontAlgn="ctr">
              <a:buFont typeface="Arial" panose="020B0604020202020204" pitchFamily="34" charset="0"/>
              <a:buChar char="•"/>
            </a:pPr>
            <a:r>
              <a:rPr lang="en-US" dirty="0"/>
              <a:t>Due 5TH of month</a:t>
            </a:r>
          </a:p>
          <a:p>
            <a:pPr marL="171441" indent="-171441" fontAlgn="ctr">
              <a:buFont typeface="Arial" panose="020B0604020202020204" pitchFamily="34" charset="0"/>
              <a:buChar char="•"/>
            </a:pPr>
            <a:r>
              <a:rPr lang="en-US" dirty="0"/>
              <a:t>For non-PBS bases vacation trades are submitted through ETB but will be manually processed by the base planner, FA notified by HI6</a:t>
            </a:r>
          </a:p>
          <a:p>
            <a:pPr marL="171441" indent="-171441" font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171441" indent="-171441" font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b="1" dirty="0"/>
              <a:t>ETB IS PROGRAMMED FOR JCBA VACATION RULES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>
                <a:solidFill>
                  <a:prstClr val="black"/>
                </a:solidFill>
              </a:rPr>
              <a:pPr/>
              <a:t>June 11,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30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 few terms that may be new, or need explanation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RON</a:t>
            </a:r>
            <a:r>
              <a:rPr lang="en-US" dirty="0"/>
              <a:t> stands for Remain Over Night or layover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Times in ETB are listed in a </a:t>
            </a:r>
            <a:r>
              <a:rPr lang="en-US" b="1" dirty="0"/>
              <a:t>Report/Release</a:t>
            </a:r>
            <a:r>
              <a:rPr lang="en-US" dirty="0"/>
              <a:t> format, no longer as Departure and Arrival times.  Because sign in requirements and debrief are specific to the type of flying, easier for FA to figure out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Time Display Preference</a:t>
            </a:r>
            <a:r>
              <a:rPr lang="en-US" dirty="0"/>
              <a:t> will be important to emphasize, you’ll see an example of how to change that in a later slide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dirty="0"/>
              <a:t>Defaults to </a:t>
            </a:r>
            <a:r>
              <a:rPr lang="en-US" b="1" dirty="0"/>
              <a:t>BASE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dirty="0"/>
              <a:t>If changed in ETB it will change in all applications</a:t>
            </a:r>
            <a:r>
              <a:rPr lang="en-US" baseline="0" dirty="0"/>
              <a:t> and on all devices</a:t>
            </a:r>
            <a:endParaRPr lang="en-US" dirty="0"/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dirty="0"/>
              <a:t>Change by clicking your name at the top of the page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="1" dirty="0"/>
              <a:t>BASE</a:t>
            </a:r>
            <a:r>
              <a:rPr lang="en-US" dirty="0"/>
              <a:t> all times are listed in home base time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="1" dirty="0"/>
              <a:t>STATION</a:t>
            </a:r>
            <a:r>
              <a:rPr lang="en-US" dirty="0"/>
              <a:t> all times are listed in local station time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Public</a:t>
            </a:r>
            <a:r>
              <a:rPr lang="en-US" dirty="0"/>
              <a:t> posts can be seen by anyone looking at ETB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Private</a:t>
            </a:r>
            <a:r>
              <a:rPr lang="en-US" dirty="0"/>
              <a:t> posts are directly between individuals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Crew</a:t>
            </a:r>
            <a:r>
              <a:rPr lang="en-US" dirty="0"/>
              <a:t> posts are new for LAA. Requests are sent to each FA on a specific sequence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Changing your sequence to </a:t>
            </a:r>
            <a:r>
              <a:rPr lang="en-US" b="1" dirty="0"/>
              <a:t>NOT ACCEPTING TRADE REQUESTS </a:t>
            </a:r>
            <a:r>
              <a:rPr lang="en-US" dirty="0"/>
              <a:t>is similar to putting a do not disturb sign on that sequence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68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There are several ways to access ETB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This is a view of what you will see when logging on to Crew Portal if you have any ETB activity.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Clicking OK takes you to Crew Portal and you can review your trades later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Clicking My Transactions will take you directly to ETB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endParaRPr lang="en-US" dirty="0"/>
          </a:p>
          <a:p>
            <a:pPr marL="183394" indent="-174708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98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83394" indent="-174708">
              <a:buFont typeface="Arial" panose="020B0604020202020204" pitchFamily="34" charset="0"/>
              <a:buChar char="•"/>
            </a:pPr>
            <a:r>
              <a:rPr lang="en-US" dirty="0"/>
              <a:t>Here is a view of the My Transactions page.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My Posted Transactions provides detail on things you posted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My Accepted Transactions is a list of anything you have taken action on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My Received Transactions is where you will find pending trade requests, consider it your TO DO list</a:t>
            </a:r>
          </a:p>
          <a:p>
            <a:pPr marL="465886" lvl="1"/>
            <a:endParaRPr lang="en-US" dirty="0"/>
          </a:p>
          <a:p>
            <a:pPr marL="183394" indent="-174708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74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 view of My Schedule on Crew Portal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Click ETB to go to the trade board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Click a date with a sequence to Show all trades, Create trade, or Not Accepting Trade Request (don’t click on the actual sequence)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If the date has no sequence you’ll only see Show All Trades</a:t>
            </a:r>
          </a:p>
          <a:p>
            <a:pPr marL="465886" lvl="1"/>
            <a:endParaRPr lang="en-US" dirty="0"/>
          </a:p>
          <a:p>
            <a:pPr marL="183394" indent="-174708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82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a view of the ETB landing page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Unfiltered list defaults to most recent posts on top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  <a:r>
              <a:rPr lang="en-US" dirty="0"/>
              <a:t> Click your name to check personal info and change Time Display Preference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B2772-4E8E-45F5-98E8-217A419B487D}" type="datetime4">
              <a:rPr lang="en-US" smtClean="0"/>
              <a:pPr/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15AFE-CDDE-4CAB-B321-50B3BF26394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3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Headlin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7264"/>
            <a:ext cx="10972800" cy="5364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text 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09604" y="975360"/>
            <a:ext cx="10977033" cy="5437632"/>
          </a:xfrm>
        </p:spPr>
        <p:txBody>
          <a:bodyPr/>
          <a:lstStyle>
            <a:lvl5pPr>
              <a:defRPr/>
            </a:lvl5pPr>
            <a:lvl6pPr>
              <a:buFont typeface="Arial" pitchFamily="34" charset="0"/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7489" y="853442"/>
            <a:ext cx="10977033" cy="1588"/>
          </a:xfrm>
          <a:prstGeom prst="line">
            <a:avLst/>
          </a:prstGeom>
          <a:ln w="6350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562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 Blue Top Aligned Quotes 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F32975-EC93-4774-AC74-6AE00E055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/>
          </p:nvPr>
        </p:nvSpPr>
        <p:spPr>
          <a:xfrm>
            <a:off x="609604" y="743712"/>
            <a:ext cx="10977033" cy="5340096"/>
          </a:xfrm>
        </p:spPr>
        <p:txBody>
          <a:bodyPr/>
          <a:lstStyle>
            <a:lvl1pPr marL="0" indent="0">
              <a:buFontTx/>
              <a:buNone/>
              <a:tabLst/>
              <a:defRPr sz="5333">
                <a:solidFill>
                  <a:schemeClr val="bg1"/>
                </a:solidFill>
              </a:defRPr>
            </a:lvl1pPr>
            <a:lvl2pPr marL="230712" indent="-230712">
              <a:buFontTx/>
              <a:buNone/>
              <a:defRPr sz="5333">
                <a:solidFill>
                  <a:schemeClr val="bg1"/>
                </a:solidFill>
              </a:defRPr>
            </a:lvl2pPr>
            <a:lvl3pPr marL="230712" indent="-230712">
              <a:buFontTx/>
              <a:buNone/>
              <a:defRPr sz="5333">
                <a:solidFill>
                  <a:schemeClr val="bg1"/>
                </a:solidFill>
              </a:defRPr>
            </a:lvl3pPr>
            <a:lvl4pPr marL="230712" indent="-230712">
              <a:buFontTx/>
              <a:buNone/>
              <a:defRPr sz="5333">
                <a:solidFill>
                  <a:schemeClr val="bg1"/>
                </a:solidFill>
              </a:defRPr>
            </a:lvl4pPr>
            <a:lvl5pPr marL="230712" indent="-230712">
              <a:buFontTx/>
              <a:buNone/>
              <a:defRPr sz="5333">
                <a:solidFill>
                  <a:schemeClr val="bg1"/>
                </a:solidFill>
              </a:defRPr>
            </a:lvl5pPr>
            <a:lvl6pPr marL="234945" indent="-234945">
              <a:spcBef>
                <a:spcPts val="0"/>
              </a:spcBef>
              <a:spcAft>
                <a:spcPts val="800"/>
              </a:spcAft>
              <a:buNone/>
              <a:defRPr sz="5333">
                <a:solidFill>
                  <a:schemeClr val="bg1"/>
                </a:solidFill>
                <a:latin typeface="+mj-lt"/>
              </a:defRPr>
            </a:lvl6pPr>
            <a:lvl7pPr marL="234945" indent="-234945">
              <a:spcBef>
                <a:spcPts val="0"/>
              </a:spcBef>
              <a:spcAft>
                <a:spcPts val="800"/>
              </a:spcAft>
              <a:buNone/>
              <a:defRPr sz="5333">
                <a:solidFill>
                  <a:schemeClr val="bg1"/>
                </a:solidFill>
                <a:latin typeface="+mj-lt"/>
              </a:defRPr>
            </a:lvl7pPr>
            <a:lvl8pPr marL="234945" indent="-234945">
              <a:spcBef>
                <a:spcPts val="0"/>
              </a:spcBef>
              <a:spcAft>
                <a:spcPts val="800"/>
              </a:spcAft>
              <a:buNone/>
              <a:defRPr sz="5333">
                <a:solidFill>
                  <a:schemeClr val="bg1"/>
                </a:solidFill>
                <a:latin typeface="+mj-lt"/>
              </a:defRPr>
            </a:lvl8pPr>
            <a:lvl9pPr marL="234945" indent="-234945">
              <a:spcBef>
                <a:spcPts val="0"/>
              </a:spcBef>
              <a:spcAft>
                <a:spcPts val="800"/>
              </a:spcAft>
              <a:buNone/>
              <a:defRPr sz="5333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837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Headline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7264"/>
            <a:ext cx="10972800" cy="53644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text 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7489" y="853442"/>
            <a:ext cx="10977033" cy="1588"/>
          </a:xfrm>
          <a:prstGeom prst="line">
            <a:avLst/>
          </a:prstGeom>
          <a:ln w="6350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609604" y="975360"/>
            <a:ext cx="10977033" cy="5437632"/>
          </a:xfrm>
        </p:spPr>
        <p:txBody>
          <a:bodyPr/>
          <a:lstStyle>
            <a:lvl1pPr marL="609585" indent="-609585"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  <a:defRPr/>
            </a:lvl1pPr>
            <a:lvl2pPr marL="912261" indent="-298443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defRPr/>
            </a:lvl2pPr>
            <a:lvl3pPr marL="1219170" indent="-30691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defRPr/>
            </a:lvl3pPr>
            <a:lvl4pPr marL="1526079" indent="-30691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tabLst/>
              <a:defRPr/>
            </a:lvl4pPr>
            <a:lvl5pPr marL="1832988" indent="-30691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♦"/>
              <a:defRPr/>
            </a:lvl5pPr>
            <a:lvl6pPr marL="1832988" indent="-306910"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6pPr>
            <a:lvl7pPr marL="1832988" indent="-306910">
              <a:buClr>
                <a:schemeClr val="tx2"/>
              </a:buClr>
              <a:defRPr>
                <a:solidFill>
                  <a:schemeClr val="tx1"/>
                </a:solidFill>
              </a:defRPr>
            </a:lvl7pPr>
            <a:lvl8pPr marL="1832988" indent="-306910">
              <a:buClr>
                <a:schemeClr val="tx2"/>
              </a:buClr>
              <a:defRPr/>
            </a:lvl8pPr>
            <a:lvl9pPr marL="1832988" indent="-306910"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0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70" r:id="rId18"/>
    <p:sldLayoutId id="2147483671" r:id="rId19"/>
    <p:sldLayoutId id="2147483672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5CC07-1DFC-4B6E-AC05-E523DDC6E3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Electronic Trade board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3445F-1617-4F6C-86C6-E5133D5392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ETB</a:t>
            </a:r>
          </a:p>
        </p:txBody>
      </p:sp>
    </p:spTree>
    <p:extLst>
      <p:ext uri="{BB962C8B-B14F-4D97-AF65-F5344CB8AC3E}">
        <p14:creationId xmlns:p14="http://schemas.microsoft.com/office/powerpoint/2010/main" val="919901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1981202" y="642251"/>
            <a:ext cx="8232775" cy="5614416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28" y="728764"/>
            <a:ext cx="6208965" cy="55431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4918519" y="1324435"/>
            <a:ext cx="2051243" cy="538232"/>
          </a:xfrm>
          <a:prstGeom prst="wedgeRoundRectCallout">
            <a:avLst>
              <a:gd name="adj1" fmla="val 50674"/>
              <a:gd name="adj2" fmla="val -134282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Click to view personal info, </a:t>
            </a:r>
            <a:r>
              <a:rPr lang="en-US" sz="1067" dirty="0" err="1">
                <a:latin typeface="AmericanSans" pitchFamily="50" charset="0"/>
              </a:rPr>
              <a:t>quals</a:t>
            </a:r>
            <a:r>
              <a:rPr lang="en-US" sz="1067" dirty="0">
                <a:latin typeface="AmericanSans" pitchFamily="50" charset="0"/>
              </a:rPr>
              <a:t> and time display preference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969760" y="782603"/>
            <a:ext cx="716280" cy="205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7076440" y="820051"/>
            <a:ext cx="513080" cy="965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mericanSans" pitchFamily="50" charset="0"/>
              </a:rPr>
              <a:t>JANE STEW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03628" y="744006"/>
            <a:ext cx="659765" cy="258927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4" name="Rounded Rectangle 3"/>
          <p:cNvSpPr/>
          <p:nvPr/>
        </p:nvSpPr>
        <p:spPr>
          <a:xfrm>
            <a:off x="5105401" y="1862667"/>
            <a:ext cx="1049867" cy="3132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6182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1981202" y="642251"/>
            <a:ext cx="8232775" cy="5614416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87" y="1282701"/>
            <a:ext cx="8565623" cy="39932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6167999" y="3019575"/>
            <a:ext cx="1883229" cy="499227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1" name="TextBox 10"/>
          <p:cNvSpPr txBox="1"/>
          <p:nvPr/>
        </p:nvSpPr>
        <p:spPr>
          <a:xfrm>
            <a:off x="7349836" y="1350818"/>
            <a:ext cx="768928" cy="17318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067" dirty="0">
                <a:solidFill>
                  <a:schemeClr val="accent1"/>
                </a:solidFill>
                <a:latin typeface="AmericanSans" pitchFamily="50" charset="0"/>
              </a:rPr>
              <a:t>Jane Stew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1127" y="1877294"/>
            <a:ext cx="464128" cy="15932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067" dirty="0">
                <a:latin typeface="AmericanSans" pitchFamily="50" charset="0"/>
              </a:rPr>
              <a:t>123456</a:t>
            </a:r>
          </a:p>
        </p:txBody>
      </p:sp>
    </p:spTree>
    <p:extLst>
      <p:ext uri="{BB962C8B-B14F-4D97-AF65-F5344CB8AC3E}">
        <p14:creationId xmlns:p14="http://schemas.microsoft.com/office/powerpoint/2010/main" val="11355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1981202" y="642251"/>
            <a:ext cx="8232775" cy="5614416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28" y="728764"/>
            <a:ext cx="6208965" cy="55431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9" name="Rounded Rectangular Callout 48"/>
          <p:cNvSpPr/>
          <p:nvPr/>
        </p:nvSpPr>
        <p:spPr>
          <a:xfrm>
            <a:off x="3162301" y="2920867"/>
            <a:ext cx="1361463" cy="509723"/>
          </a:xfrm>
          <a:prstGeom prst="wedgeRoundRectCallout">
            <a:avLst>
              <a:gd name="adj1" fmla="val 77837"/>
              <a:gd name="adj2" fmla="val 110391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Each column is clickable for sorting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985206" y="4532932"/>
            <a:ext cx="1691223" cy="526473"/>
          </a:xfrm>
          <a:prstGeom prst="wedgeRoundRectCallout">
            <a:avLst>
              <a:gd name="adj1" fmla="val -79634"/>
              <a:gd name="adj2" fmla="val -47733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Click for sequence/pairing details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76440" y="820051"/>
            <a:ext cx="513080" cy="965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mericanSans" pitchFamily="50" charset="0"/>
              </a:rPr>
              <a:t>JANE STEW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162302" y="2547249"/>
            <a:ext cx="5782239" cy="293915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50" name="Rounded Rectangle 49"/>
          <p:cNvSpPr/>
          <p:nvPr/>
        </p:nvSpPr>
        <p:spPr>
          <a:xfrm>
            <a:off x="3169670" y="3763404"/>
            <a:ext cx="5774871" cy="206829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51" name="Rounded Rectangle 50"/>
          <p:cNvSpPr/>
          <p:nvPr/>
        </p:nvSpPr>
        <p:spPr>
          <a:xfrm>
            <a:off x="3131821" y="4431008"/>
            <a:ext cx="322580" cy="263237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4" name="Rounded Rectangle 3"/>
          <p:cNvSpPr/>
          <p:nvPr/>
        </p:nvSpPr>
        <p:spPr>
          <a:xfrm>
            <a:off x="5138059" y="1915887"/>
            <a:ext cx="957943" cy="3156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48" name="Rounded Rectangular Callout 47"/>
          <p:cNvSpPr/>
          <p:nvPr/>
        </p:nvSpPr>
        <p:spPr>
          <a:xfrm>
            <a:off x="4887595" y="1759739"/>
            <a:ext cx="1208407" cy="335895"/>
          </a:xfrm>
          <a:prstGeom prst="wedgeRoundRectCallout">
            <a:avLst>
              <a:gd name="adj1" fmla="val -79242"/>
              <a:gd name="adj2" fmla="val 179366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Select to sort/search</a:t>
            </a:r>
          </a:p>
        </p:txBody>
      </p:sp>
    </p:spTree>
    <p:extLst>
      <p:ext uri="{BB962C8B-B14F-4D97-AF65-F5344CB8AC3E}">
        <p14:creationId xmlns:p14="http://schemas.microsoft.com/office/powerpoint/2010/main" val="26432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3" grpId="0" animBg="1"/>
      <p:bldP spid="46" grpId="0" animBg="1"/>
      <p:bldP spid="50" grpId="0" animBg="1"/>
      <p:bldP spid="51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3009908" y="642251"/>
            <a:ext cx="6174581" cy="5614416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667000" y="1018578"/>
            <a:ext cx="6858000" cy="2810933"/>
            <a:chOff x="0" y="2023533"/>
            <a:chExt cx="9144000" cy="28109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23533"/>
              <a:ext cx="9144000" cy="2810933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304800" y="4480560"/>
              <a:ext cx="2752725" cy="3268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/>
            </a:p>
          </p:txBody>
        </p:sp>
      </p:grpSp>
    </p:spTree>
    <p:extLst>
      <p:ext uri="{BB962C8B-B14F-4D97-AF65-F5344CB8AC3E}">
        <p14:creationId xmlns:p14="http://schemas.microsoft.com/office/powerpoint/2010/main" val="184601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3009908" y="642251"/>
            <a:ext cx="6174581" cy="5614416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667000" y="1184313"/>
            <a:ext cx="6858000" cy="5215007"/>
            <a:chOff x="1043622" y="596866"/>
            <a:chExt cx="9144000" cy="521500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22" y="596866"/>
              <a:ext cx="9144000" cy="5215007"/>
            </a:xfrm>
            <a:prstGeom prst="rect">
              <a:avLst/>
            </a:prstGeom>
          </p:spPr>
        </p:pic>
        <p:sp>
          <p:nvSpPr>
            <p:cNvPr id="26" name="Rounded Rectangle 25"/>
            <p:cNvSpPr/>
            <p:nvPr/>
          </p:nvSpPr>
          <p:spPr>
            <a:xfrm>
              <a:off x="1180782" y="5398805"/>
              <a:ext cx="2842578" cy="4130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/>
            </a:p>
          </p:txBody>
        </p:sp>
      </p:grpSp>
    </p:spTree>
    <p:extLst>
      <p:ext uri="{BB962C8B-B14F-4D97-AF65-F5344CB8AC3E}">
        <p14:creationId xmlns:p14="http://schemas.microsoft.com/office/powerpoint/2010/main" val="2975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3009908" y="642251"/>
            <a:ext cx="6174581" cy="5614416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2975-EC93-4774-AC74-6AE00E0553D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51" y="38456"/>
            <a:ext cx="6117431" cy="67853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3434271" y="2192378"/>
            <a:ext cx="1000125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AmericanSans" pitchFamily="50" charset="0"/>
              </a:rPr>
              <a:t>Allen Bravo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426419" y="2526823"/>
            <a:ext cx="1000125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AmericanSans" pitchFamily="50" charset="0"/>
              </a:rPr>
              <a:t>Erin Foxtrot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34271" y="2860839"/>
            <a:ext cx="1000125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AmericanSans" pitchFamily="50" charset="0"/>
              </a:rPr>
              <a:t>Jane Stew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434271" y="3158847"/>
            <a:ext cx="1000125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AmericanSans" pitchFamily="50" charset="0"/>
              </a:rPr>
              <a:t>Sally Flyer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441891" y="3763483"/>
            <a:ext cx="1000125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AmericanSans" pitchFamily="50" charset="0"/>
              </a:rPr>
              <a:t>Peter Cruz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441891" y="3451439"/>
            <a:ext cx="1000125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AmericanSans" pitchFamily="50" charset="0"/>
              </a:rPr>
              <a:t>Allen Tripp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03742" y="2523963"/>
            <a:ext cx="669839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dirty="0">
                <a:solidFill>
                  <a:schemeClr val="bg2">
                    <a:lumMod val="75000"/>
                  </a:schemeClr>
                </a:solidFill>
                <a:latin typeface="AmericanSans" pitchFamily="50" charset="0"/>
              </a:rPr>
              <a:t>123456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271049" y="2839885"/>
            <a:ext cx="555539" cy="232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dirty="0">
                <a:solidFill>
                  <a:schemeClr val="bg2">
                    <a:lumMod val="75000"/>
                  </a:schemeClr>
                </a:solidFill>
                <a:latin typeface="AmericanSans" pitchFamily="50" charset="0"/>
              </a:rPr>
              <a:t>345678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207466" y="2205505"/>
            <a:ext cx="669839" cy="210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dirty="0">
                <a:solidFill>
                  <a:schemeClr val="bg2">
                    <a:lumMod val="75000"/>
                  </a:schemeClr>
                </a:solidFill>
                <a:latin typeface="AmericanSans" pitchFamily="50" charset="0"/>
              </a:rPr>
              <a:t>456789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272525" y="3763482"/>
            <a:ext cx="552897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dirty="0">
                <a:solidFill>
                  <a:schemeClr val="bg2">
                    <a:lumMod val="75000"/>
                  </a:schemeClr>
                </a:solidFill>
                <a:latin typeface="AmericanSans" pitchFamily="50" charset="0"/>
              </a:rPr>
              <a:t>567890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242044" y="3468419"/>
            <a:ext cx="606237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dirty="0">
                <a:solidFill>
                  <a:schemeClr val="bg2">
                    <a:lumMod val="75000"/>
                  </a:schemeClr>
                </a:solidFill>
                <a:latin typeface="AmericanSans" pitchFamily="50" charset="0"/>
              </a:rPr>
              <a:t>789012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259192" y="3190759"/>
            <a:ext cx="566379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dirty="0">
                <a:solidFill>
                  <a:schemeClr val="bg2">
                    <a:lumMod val="75000"/>
                  </a:schemeClr>
                </a:solidFill>
                <a:latin typeface="AmericanSans" pitchFamily="50" charset="0"/>
              </a:rPr>
              <a:t>891234</a:t>
            </a:r>
          </a:p>
        </p:txBody>
      </p:sp>
    </p:spTree>
    <p:extLst>
      <p:ext uri="{BB962C8B-B14F-4D97-AF65-F5344CB8AC3E}">
        <p14:creationId xmlns:p14="http://schemas.microsoft.com/office/powerpoint/2010/main" val="306023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1981202" y="642251"/>
            <a:ext cx="8232775" cy="5614416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28" y="728764"/>
            <a:ext cx="6208965" cy="5543109"/>
          </a:xfrm>
          <a:prstGeom prst="rect">
            <a:avLst/>
          </a:prstGeom>
        </p:spPr>
      </p:pic>
      <p:sp>
        <p:nvSpPr>
          <p:cNvPr id="47" name="Rounded Rectangular Callout 46"/>
          <p:cNvSpPr/>
          <p:nvPr/>
        </p:nvSpPr>
        <p:spPr>
          <a:xfrm>
            <a:off x="4681998" y="1839785"/>
            <a:ext cx="1345143" cy="571193"/>
          </a:xfrm>
          <a:prstGeom prst="wedgeRoundRectCallout">
            <a:avLst>
              <a:gd name="adj1" fmla="val -95917"/>
              <a:gd name="adj2" fmla="val -48928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Click to view monthly calendar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76440" y="820051"/>
            <a:ext cx="513080" cy="965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mericanSans" pitchFamily="50" charset="0"/>
              </a:rPr>
              <a:t>JANE STEW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10347" y="1703969"/>
            <a:ext cx="953655" cy="271627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165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1981202" y="921327"/>
            <a:ext cx="8232775" cy="5614416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22" y="886692"/>
            <a:ext cx="5630711" cy="5518363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012381" y="2556087"/>
            <a:ext cx="1496291" cy="495223"/>
          </a:xfrm>
          <a:prstGeom prst="wedgeRoundRectCallout">
            <a:avLst>
              <a:gd name="adj1" fmla="val 61574"/>
              <a:gd name="adj2" fmla="val -104659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Click to close calendar view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842165" y="4019949"/>
            <a:ext cx="1884219" cy="510491"/>
          </a:xfrm>
          <a:prstGeom prst="wedgeRoundRectCallout">
            <a:avLst>
              <a:gd name="adj1" fmla="val -4982"/>
              <a:gd name="adj2" fmla="val -155712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Hover to show report and release times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988135" y="3321630"/>
            <a:ext cx="1496291" cy="509231"/>
          </a:xfrm>
          <a:prstGeom prst="wedgeRoundRectCallout">
            <a:avLst>
              <a:gd name="adj1" fmla="val 53163"/>
              <a:gd name="adj2" fmla="val 85399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Blue box around current day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516580" y="1645233"/>
            <a:ext cx="1267697" cy="394855"/>
          </a:xfrm>
          <a:prstGeom prst="wedgeRoundRectCallout">
            <a:avLst>
              <a:gd name="adj1" fmla="val 61407"/>
              <a:gd name="adj2" fmla="val 93787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Click to change month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7098325" y="1653321"/>
            <a:ext cx="1267697" cy="533321"/>
          </a:xfrm>
          <a:prstGeom prst="wedgeRoundRectCallout">
            <a:avLst>
              <a:gd name="adj1" fmla="val -86953"/>
              <a:gd name="adj2" fmla="val 98220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Click for information on the calendar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275519" y="1915395"/>
            <a:ext cx="957052" cy="335893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38" name="Rounded Rectangle 37"/>
          <p:cNvSpPr/>
          <p:nvPr/>
        </p:nvSpPr>
        <p:spPr>
          <a:xfrm>
            <a:off x="5784276" y="2237432"/>
            <a:ext cx="346363" cy="311728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39" name="Rounded Rectangle 38"/>
          <p:cNvSpPr/>
          <p:nvPr/>
        </p:nvSpPr>
        <p:spPr>
          <a:xfrm>
            <a:off x="6303820" y="2244359"/>
            <a:ext cx="346363" cy="311728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40" name="Rounded Rectangle 39"/>
          <p:cNvSpPr/>
          <p:nvPr/>
        </p:nvSpPr>
        <p:spPr>
          <a:xfrm>
            <a:off x="4800602" y="3179619"/>
            <a:ext cx="1330037" cy="284019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41" name="Rounded Rectangle 40"/>
          <p:cNvSpPr/>
          <p:nvPr/>
        </p:nvSpPr>
        <p:spPr>
          <a:xfrm>
            <a:off x="3484427" y="4052457"/>
            <a:ext cx="588811" cy="477983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42" name="TextBox 41"/>
          <p:cNvSpPr txBox="1"/>
          <p:nvPr/>
        </p:nvSpPr>
        <p:spPr>
          <a:xfrm>
            <a:off x="7098324" y="973015"/>
            <a:ext cx="521677" cy="1113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800" dirty="0">
                <a:solidFill>
                  <a:schemeClr val="accent1"/>
                </a:solidFill>
                <a:latin typeface="AmericanSans" pitchFamily="50" charset="0"/>
              </a:rPr>
              <a:t>Jane Stew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18401" y="4578352"/>
            <a:ext cx="1233715" cy="244021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2" name="Rounded Rectangular Callout 11"/>
          <p:cNvSpPr/>
          <p:nvPr/>
        </p:nvSpPr>
        <p:spPr>
          <a:xfrm>
            <a:off x="8276493" y="3677232"/>
            <a:ext cx="1511300" cy="495296"/>
          </a:xfrm>
          <a:prstGeom prst="wedgeRoundRectCallout">
            <a:avLst>
              <a:gd name="adj1" fmla="val -58648"/>
              <a:gd name="adj2" fmla="val 126603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Click to create a post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382" y="209002"/>
            <a:ext cx="7902625" cy="61498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7281987" y="288192"/>
            <a:ext cx="867507" cy="183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dirty="0">
                <a:solidFill>
                  <a:schemeClr val="tx2"/>
                </a:solidFill>
                <a:latin typeface="AmericanSans" pitchFamily="50" charset="0"/>
              </a:rPr>
              <a:t>JANE STEW</a:t>
            </a:r>
          </a:p>
        </p:txBody>
      </p:sp>
    </p:spTree>
    <p:extLst>
      <p:ext uri="{BB962C8B-B14F-4D97-AF65-F5344CB8AC3E}">
        <p14:creationId xmlns:p14="http://schemas.microsoft.com/office/powerpoint/2010/main" val="351081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3853"/>
            <a:ext cx="9144000" cy="612352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151910" y="1418551"/>
            <a:ext cx="2022764" cy="429491"/>
          </a:xfrm>
          <a:prstGeom prst="wedgeRoundRectCallout">
            <a:avLst>
              <a:gd name="adj1" fmla="val -69805"/>
              <a:gd name="adj2" fmla="val 243324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Choose what type of post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023977" y="2099651"/>
            <a:ext cx="2165159" cy="450364"/>
          </a:xfrm>
          <a:prstGeom prst="wedgeRoundRectCallout">
            <a:avLst>
              <a:gd name="adj1" fmla="val -105390"/>
              <a:gd name="adj2" fmla="val 266049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Choose Public, Private or Crew from the drop down menu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484535" y="4163294"/>
            <a:ext cx="2673447" cy="526473"/>
          </a:xfrm>
          <a:prstGeom prst="wedgeRoundRectCallout">
            <a:avLst>
              <a:gd name="adj1" fmla="val -56267"/>
              <a:gd name="adj2" fmla="val -110453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Expiration Date and Time default to the report time of the trip but can be changed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483488" y="4738261"/>
            <a:ext cx="1917315" cy="526473"/>
          </a:xfrm>
          <a:prstGeom prst="wedgeRoundRectCallout">
            <a:avLst>
              <a:gd name="adj1" fmla="val -105611"/>
              <a:gd name="adj2" fmla="val -79167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Choose desired sequence from the drop down menu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7966" y="5153896"/>
            <a:ext cx="2528455" cy="526473"/>
          </a:xfrm>
          <a:prstGeom prst="wedgeRoundRectCallout">
            <a:avLst>
              <a:gd name="adj1" fmla="val -21107"/>
              <a:gd name="adj2" fmla="val -78290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ALERT : adding an additional sequence is a request to drop BOTH trips together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629527" y="4738260"/>
            <a:ext cx="1323109" cy="415635"/>
          </a:xfrm>
          <a:prstGeom prst="wedgeRoundRectCallout">
            <a:avLst>
              <a:gd name="adj1" fmla="val 58292"/>
              <a:gd name="adj2" fmla="val 89664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Click submit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9528" y="52755"/>
            <a:ext cx="1004521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33" dirty="0">
                <a:solidFill>
                  <a:schemeClr val="tx2"/>
                </a:solidFill>
                <a:latin typeface="AmericanSans" pitchFamily="50" charset="0"/>
              </a:rPr>
              <a:t>JANE STEW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568269" y="5342469"/>
            <a:ext cx="1929748" cy="337899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5" name="Rounded Rectangular Callout 14"/>
          <p:cNvSpPr/>
          <p:nvPr/>
        </p:nvSpPr>
        <p:spPr>
          <a:xfrm>
            <a:off x="5442146" y="1173789"/>
            <a:ext cx="2528455" cy="526473"/>
          </a:xfrm>
          <a:prstGeom prst="wedgeRoundRectCallout">
            <a:avLst>
              <a:gd name="adj1" fmla="val -56769"/>
              <a:gd name="adj2" fmla="val 2302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ALERT : Drop is the default, ensure you  choose the desired option</a:t>
            </a:r>
          </a:p>
        </p:txBody>
      </p:sp>
    </p:spTree>
    <p:extLst>
      <p:ext uri="{BB962C8B-B14F-4D97-AF65-F5344CB8AC3E}">
        <p14:creationId xmlns:p14="http://schemas.microsoft.com/office/powerpoint/2010/main" val="18999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4572000" y="6522720"/>
            <a:ext cx="3048000" cy="128016"/>
          </a:xfrm>
          <a:prstGeom prst="rect">
            <a:avLst/>
          </a:prstGeom>
        </p:spPr>
        <p:txBody>
          <a:bodyPr/>
          <a:lstStyle/>
          <a:p>
            <a:fld id="{D39EC251-8837-444D-8A03-6A81B3CC7737}" type="datetime3">
              <a:rPr lang="en-US" smtClean="0"/>
              <a:t>11 June 2018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68" y="0"/>
            <a:ext cx="7211291" cy="688223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994019" y="3942608"/>
            <a:ext cx="1362271" cy="410547"/>
          </a:xfrm>
          <a:prstGeom prst="wedgeRoundRectCallout">
            <a:avLst>
              <a:gd name="adj1" fmla="val -72278"/>
              <a:gd name="adj2" fmla="val 140161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Add a title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499478" y="4656743"/>
            <a:ext cx="1362271" cy="410547"/>
          </a:xfrm>
          <a:prstGeom prst="wedgeRoundRectCallout">
            <a:avLst>
              <a:gd name="adj1" fmla="val -62474"/>
              <a:gd name="adj2" fmla="val 152013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Add comments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948390" y="5161009"/>
            <a:ext cx="1362271" cy="410547"/>
          </a:xfrm>
          <a:prstGeom prst="wedgeRoundRectCallout">
            <a:avLst>
              <a:gd name="adj1" fmla="val 67979"/>
              <a:gd name="adj2" fmla="val 175710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Click Confirm And Post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38161" y="6096002"/>
            <a:ext cx="1577340" cy="271463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5759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exactly is it?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Web based system for flight attendants to trade, drop and pick up sequences</a:t>
            </a:r>
          </a:p>
          <a:p>
            <a:pPr lvl="1"/>
            <a:r>
              <a:rPr lang="en-US" dirty="0"/>
              <a:t>Flight attendant to flight attendant</a:t>
            </a:r>
          </a:p>
          <a:p>
            <a:pPr lvl="1"/>
            <a:r>
              <a:rPr lang="en-US" dirty="0"/>
              <a:t>No impact on open time</a:t>
            </a:r>
          </a:p>
          <a:p>
            <a:pPr lvl="1"/>
            <a:r>
              <a:rPr lang="en-US" dirty="0"/>
              <a:t>Accessed through Crew Portal</a:t>
            </a:r>
          </a:p>
          <a:p>
            <a:pPr lvl="1"/>
            <a:r>
              <a:rPr lang="en-US" dirty="0"/>
              <a:t>Trade vacation days</a:t>
            </a:r>
          </a:p>
          <a:p>
            <a:pPr lvl="1"/>
            <a:r>
              <a:rPr lang="en-US" dirty="0"/>
              <a:t>Trade reserve days off (Flex days/Golden days)</a:t>
            </a:r>
          </a:p>
        </p:txBody>
      </p:sp>
    </p:spTree>
    <p:extLst>
      <p:ext uri="{BB962C8B-B14F-4D97-AF65-F5344CB8AC3E}">
        <p14:creationId xmlns:p14="http://schemas.microsoft.com/office/powerpoint/2010/main" val="3975769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4572000" y="6522720"/>
            <a:ext cx="3048000" cy="128016"/>
          </a:xfrm>
          <a:prstGeom prst="rect">
            <a:avLst/>
          </a:prstGeom>
        </p:spPr>
        <p:txBody>
          <a:bodyPr/>
          <a:lstStyle/>
          <a:p>
            <a:fld id="{34A6FADF-FDEB-4476-8F9A-B59E3337D993}" type="datetime3">
              <a:rPr lang="en-US" smtClean="0"/>
              <a:t>11 June 2018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1"/>
            <a:ext cx="9479901" cy="802223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951259" y="5157051"/>
            <a:ext cx="1753943" cy="318287"/>
          </a:xfrm>
          <a:prstGeom prst="wedgeRoundRectCallout">
            <a:avLst>
              <a:gd name="adj1" fmla="val -64392"/>
              <a:gd name="adj2" fmla="val -173187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Click Post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63951" y="4474029"/>
            <a:ext cx="2411964" cy="293915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9640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0628"/>
            <a:ext cx="9144000" cy="63226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25218" y="2948474"/>
            <a:ext cx="7968343" cy="475863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9444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1265" y="0"/>
            <a:ext cx="93102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2412423" y="2265218"/>
            <a:ext cx="7387936" cy="1849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5467" dirty="0">
                <a:solidFill>
                  <a:schemeClr val="bg1"/>
                </a:solidFill>
                <a:latin typeface="AmericanSans" pitchFamily="50" charset="0"/>
              </a:rPr>
              <a:t>Deleting a post</a:t>
            </a:r>
          </a:p>
        </p:txBody>
      </p:sp>
    </p:spTree>
    <p:extLst>
      <p:ext uri="{BB962C8B-B14F-4D97-AF65-F5344CB8AC3E}">
        <p14:creationId xmlns:p14="http://schemas.microsoft.com/office/powerpoint/2010/main" val="2592673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0412"/>
            <a:ext cx="9144000" cy="4389944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804390" y="3547533"/>
            <a:ext cx="1362271" cy="410547"/>
          </a:xfrm>
          <a:prstGeom prst="wedgeRoundRectCallout">
            <a:avLst>
              <a:gd name="adj1" fmla="val -101071"/>
              <a:gd name="adj2" fmla="val -86202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Click down arrow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18401" y="952501"/>
            <a:ext cx="869951" cy="13335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 dirty="0">
                <a:solidFill>
                  <a:schemeClr val="accent1"/>
                </a:solidFill>
                <a:latin typeface="AmericanSans" pitchFamily="50" charset="0"/>
              </a:rPr>
              <a:t>Jane Stew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14502" y="3200401"/>
            <a:ext cx="376767" cy="368300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5008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5" y="1007708"/>
            <a:ext cx="9144000" cy="5395173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6713205" y="5083456"/>
            <a:ext cx="1362271" cy="410547"/>
          </a:xfrm>
          <a:prstGeom prst="wedgeRoundRectCallout">
            <a:avLst>
              <a:gd name="adj1" fmla="val -39542"/>
              <a:gd name="adj2" fmla="val 157149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Click to delete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87145" y="5910945"/>
            <a:ext cx="2035628" cy="413657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2356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50589"/>
            <a:ext cx="9144000" cy="495682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7449458" y="4766732"/>
            <a:ext cx="1362271" cy="410547"/>
          </a:xfrm>
          <a:prstGeom prst="wedgeRoundRectCallout">
            <a:avLst>
              <a:gd name="adj1" fmla="val -66076"/>
              <a:gd name="adj2" fmla="val -159981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Click to delete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2" y="3978730"/>
            <a:ext cx="1937657" cy="337457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6084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1265" y="0"/>
            <a:ext cx="93102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2412423" y="2265218"/>
            <a:ext cx="7387936" cy="1849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5467">
                <a:solidFill>
                  <a:schemeClr val="bg1"/>
                </a:solidFill>
                <a:latin typeface="AmericanSans" pitchFamily="50" charset="0"/>
              </a:rPr>
              <a:t>Searching the ETB</a:t>
            </a:r>
            <a:endParaRPr lang="en-US" sz="5467" dirty="0">
              <a:solidFill>
                <a:schemeClr val="bg1"/>
              </a:solidFill>
              <a:latin typeface="American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75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84" y="0"/>
            <a:ext cx="7611232" cy="685800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4433945" y="704465"/>
            <a:ext cx="1362271" cy="410547"/>
          </a:xfrm>
          <a:prstGeom prst="wedgeRoundRectCallout">
            <a:avLst>
              <a:gd name="adj1" fmla="val -61295"/>
              <a:gd name="adj2" fmla="val 136526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Check the box  you want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219255" y="2513913"/>
            <a:ext cx="1362271" cy="410547"/>
          </a:xfrm>
          <a:prstGeom prst="wedgeRoundRectCallout">
            <a:avLst>
              <a:gd name="adj1" fmla="val -41850"/>
              <a:gd name="adj2" fmla="val -126562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Add criteria to your search if desired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005014" y="2204793"/>
            <a:ext cx="1362271" cy="410547"/>
          </a:xfrm>
          <a:prstGeom prst="wedgeRoundRectCallout">
            <a:avLst>
              <a:gd name="adj1" fmla="val 61320"/>
              <a:gd name="adj2" fmla="val 145366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Click on any heading to sort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835969" y="1843229"/>
            <a:ext cx="1244600" cy="304027"/>
          </a:xfrm>
          <a:prstGeom prst="wedgeRoundRectCallout">
            <a:avLst>
              <a:gd name="adj1" fmla="val 56152"/>
              <a:gd name="adj2" fmla="val 105567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Click Search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72268" y="1507067"/>
            <a:ext cx="7154333" cy="287867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6" name="Rounded Rectangle 5"/>
          <p:cNvSpPr/>
          <p:nvPr/>
        </p:nvSpPr>
        <p:spPr>
          <a:xfrm>
            <a:off x="2472267" y="1938868"/>
            <a:ext cx="1803400" cy="265929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3" name="Rounded Rectangle 12"/>
          <p:cNvSpPr/>
          <p:nvPr/>
        </p:nvSpPr>
        <p:spPr>
          <a:xfrm>
            <a:off x="7924806" y="2331109"/>
            <a:ext cx="1642533" cy="320345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4" name="Rounded Rectangle 13"/>
          <p:cNvSpPr/>
          <p:nvPr/>
        </p:nvSpPr>
        <p:spPr>
          <a:xfrm>
            <a:off x="2472268" y="3005667"/>
            <a:ext cx="7247467" cy="287867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146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8" grpId="0" animBg="1"/>
      <p:bldP spid="3" grpId="0" animBg="1"/>
      <p:bldP spid="6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210"/>
            <a:ext cx="9144000" cy="677558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727201" y="2167469"/>
            <a:ext cx="5740401" cy="550335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9932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4647"/>
            <a:ext cx="9144000" cy="584870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18733" y="2581948"/>
            <a:ext cx="5910792" cy="561109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755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1981200" y="914398"/>
          <a:ext cx="8232776" cy="3541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6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6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37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mericanSans" pitchFamily="50" charset="0"/>
                        </a:rPr>
                        <a:t>LUS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mericanSans" pitchFamily="50" charset="0"/>
                        </a:rPr>
                        <a:t>LAA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379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mericanSans" pitchFamily="50" charset="0"/>
                        </a:rPr>
                        <a:t>Added a calendar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mericanSans" pitchFamily="50" charset="0"/>
                        </a:rPr>
                        <a:t>No more complex</a:t>
                      </a:r>
                      <a:r>
                        <a:rPr lang="en-US" sz="1900" baseline="0" dirty="0">
                          <a:latin typeface="AmericanSans" pitchFamily="50" charset="0"/>
                        </a:rPr>
                        <a:t> Sabre entries</a:t>
                      </a:r>
                      <a:endParaRPr lang="en-US" sz="1900" dirty="0">
                        <a:latin typeface="AmericanSans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379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mericanSans" pitchFamily="50" charset="0"/>
                        </a:rPr>
                        <a:t>Ability</a:t>
                      </a:r>
                      <a:r>
                        <a:rPr lang="en-US" sz="1900" baseline="0" dirty="0">
                          <a:latin typeface="AmericanSans" pitchFamily="50" charset="0"/>
                        </a:rPr>
                        <a:t> to trade reserve days off</a:t>
                      </a:r>
                      <a:endParaRPr lang="en-US" sz="1900" dirty="0">
                        <a:latin typeface="AmericanSans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mericanSans" pitchFamily="50" charset="0"/>
                        </a:rPr>
                        <a:t>ETB</a:t>
                      </a:r>
                      <a:r>
                        <a:rPr lang="en-US" sz="1900" baseline="0" dirty="0">
                          <a:latin typeface="AmericanSans" pitchFamily="50" charset="0"/>
                        </a:rPr>
                        <a:t> will process the transaction</a:t>
                      </a:r>
                      <a:endParaRPr lang="en-US" sz="1900" dirty="0">
                        <a:latin typeface="AmericanSans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379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mericanSans" pitchFamily="50" charset="0"/>
                        </a:rPr>
                        <a:t>Updated</a:t>
                      </a:r>
                      <a:r>
                        <a:rPr lang="en-US" sz="1900" baseline="0" dirty="0">
                          <a:latin typeface="AmericanSans" pitchFamily="50" charset="0"/>
                        </a:rPr>
                        <a:t> sequence display</a:t>
                      </a:r>
                      <a:endParaRPr lang="en-US" sz="1900" dirty="0">
                        <a:latin typeface="AmericanSans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mericanSans" pitchFamily="50" charset="0"/>
                        </a:rPr>
                        <a:t>More search criteria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379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mericanSans" pitchFamily="50" charset="0"/>
                        </a:rPr>
                        <a:t>Ability to</a:t>
                      </a:r>
                      <a:r>
                        <a:rPr lang="en-US" sz="1900" baseline="0" dirty="0">
                          <a:latin typeface="AmericanSans" pitchFamily="50" charset="0"/>
                        </a:rPr>
                        <a:t> post a pickup request</a:t>
                      </a:r>
                      <a:endParaRPr lang="en-US" sz="1900" dirty="0">
                        <a:latin typeface="AmericanSans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089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943" y="-31173"/>
            <a:ext cx="8418115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300847" y="1776846"/>
            <a:ext cx="2223655" cy="426028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0" name="Rounded Rectangle 9"/>
          <p:cNvSpPr/>
          <p:nvPr/>
        </p:nvSpPr>
        <p:spPr>
          <a:xfrm>
            <a:off x="1960421" y="2152071"/>
            <a:ext cx="5559137" cy="550719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3" name="Rounded Rectangle 12"/>
          <p:cNvSpPr/>
          <p:nvPr/>
        </p:nvSpPr>
        <p:spPr>
          <a:xfrm>
            <a:off x="1960420" y="2660073"/>
            <a:ext cx="3480955" cy="1059872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4" name="Rounded Rectangle 13"/>
          <p:cNvSpPr/>
          <p:nvPr/>
        </p:nvSpPr>
        <p:spPr>
          <a:xfrm>
            <a:off x="1960421" y="3865420"/>
            <a:ext cx="5559137" cy="444115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1" name="Rounded Rectangle 10"/>
          <p:cNvSpPr/>
          <p:nvPr/>
        </p:nvSpPr>
        <p:spPr>
          <a:xfrm>
            <a:off x="8238068" y="5004955"/>
            <a:ext cx="1761067" cy="315191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895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1265" y="0"/>
            <a:ext cx="93102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2412423" y="2265218"/>
            <a:ext cx="7387936" cy="1849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5467" dirty="0">
                <a:solidFill>
                  <a:schemeClr val="bg1"/>
                </a:solidFill>
                <a:latin typeface="AmericanSans" pitchFamily="50" charset="0"/>
              </a:rPr>
              <a:t>Processing transactions</a:t>
            </a:r>
          </a:p>
        </p:txBody>
      </p:sp>
    </p:spTree>
    <p:extLst>
      <p:ext uri="{BB962C8B-B14F-4D97-AF65-F5344CB8AC3E}">
        <p14:creationId xmlns:p14="http://schemas.microsoft.com/office/powerpoint/2010/main" val="293053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09" y="1126143"/>
            <a:ext cx="9144000" cy="346271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031623" y="3260769"/>
            <a:ext cx="1807579" cy="413657"/>
          </a:xfrm>
          <a:prstGeom prst="wedgeRoundRectCallout">
            <a:avLst>
              <a:gd name="adj1" fmla="val 45195"/>
              <a:gd name="adj2" fmla="val 148256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Click to accept the sequence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79864" y="4426528"/>
            <a:ext cx="457200" cy="2805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5" name="Rounded Rectangle 4"/>
          <p:cNvSpPr/>
          <p:nvPr/>
        </p:nvSpPr>
        <p:spPr>
          <a:xfrm>
            <a:off x="8238068" y="4097867"/>
            <a:ext cx="1896533" cy="328660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745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3754"/>
            <a:ext cx="9144000" cy="541049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788455" y="3429001"/>
            <a:ext cx="1399872" cy="348343"/>
          </a:xfrm>
          <a:prstGeom prst="wedgeRoundRectCallout">
            <a:avLst>
              <a:gd name="adj1" fmla="val -52432"/>
              <a:gd name="adj2" fmla="val 230556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Click accept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72200" y="4411135"/>
            <a:ext cx="1905000" cy="313267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4320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1265" y="0"/>
            <a:ext cx="93102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2412423" y="2265218"/>
            <a:ext cx="7387936" cy="1849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5467" dirty="0">
                <a:solidFill>
                  <a:schemeClr val="bg1"/>
                </a:solidFill>
                <a:latin typeface="AmericanSans" pitchFamily="50" charset="0"/>
              </a:rPr>
              <a:t>Trading a Sequence</a:t>
            </a:r>
          </a:p>
        </p:txBody>
      </p:sp>
    </p:spTree>
    <p:extLst>
      <p:ext uri="{BB962C8B-B14F-4D97-AF65-F5344CB8AC3E}">
        <p14:creationId xmlns:p14="http://schemas.microsoft.com/office/powerpoint/2010/main" val="970990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220"/>
            <a:ext cx="9144000" cy="657556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555958" y="6107543"/>
            <a:ext cx="1985047" cy="322119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8" name="Rounded Rectangular Callout 7"/>
          <p:cNvSpPr/>
          <p:nvPr/>
        </p:nvSpPr>
        <p:spPr>
          <a:xfrm>
            <a:off x="4708814" y="1569029"/>
            <a:ext cx="1465119" cy="415636"/>
          </a:xfrm>
          <a:prstGeom prst="wedgeRoundRectCallout">
            <a:avLst>
              <a:gd name="adj1" fmla="val 44835"/>
              <a:gd name="adj2" fmla="val 152778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Click Trade </a:t>
            </a:r>
            <a:r>
              <a:rPr lang="en-US" sz="1067" dirty="0" err="1">
                <a:latin typeface="AmericanSans" pitchFamily="50" charset="0"/>
              </a:rPr>
              <a:t>Seq</a:t>
            </a:r>
            <a:r>
              <a:rPr lang="en-US" sz="1067" dirty="0">
                <a:latin typeface="AmericanSans" pitchFamily="50" charset="0"/>
              </a:rPr>
              <a:t>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560205" y="2408767"/>
            <a:ext cx="1465119" cy="415636"/>
          </a:xfrm>
          <a:prstGeom prst="wedgeRoundRectCallout">
            <a:avLst>
              <a:gd name="adj1" fmla="val -53405"/>
              <a:gd name="adj2" fmla="val 146667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Choose Private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581526" y="2408767"/>
            <a:ext cx="1465119" cy="415636"/>
          </a:xfrm>
          <a:prstGeom prst="wedgeRoundRectCallout">
            <a:avLst>
              <a:gd name="adj1" fmla="val -817"/>
              <a:gd name="adj2" fmla="val 156852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Add employee number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4025322" y="4629891"/>
            <a:ext cx="1465119" cy="415636"/>
          </a:xfrm>
          <a:prstGeom prst="wedgeRoundRectCallout">
            <a:avLst>
              <a:gd name="adj1" fmla="val -73447"/>
              <a:gd name="adj2" fmla="val -142540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Choose a sequence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2560204" y="5973747"/>
            <a:ext cx="2176896" cy="415636"/>
          </a:xfrm>
          <a:prstGeom prst="wedgeRoundRectCallout">
            <a:avLst>
              <a:gd name="adj1" fmla="val -49638"/>
              <a:gd name="adj2" fmla="val -176296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Add sequence number and date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7090838" y="5203922"/>
            <a:ext cx="1465119" cy="415636"/>
          </a:xfrm>
          <a:prstGeom prst="wedgeRoundRectCallout">
            <a:avLst>
              <a:gd name="adj1" fmla="val 76619"/>
              <a:gd name="adj2" fmla="val 169074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Click Submit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9526" y="175090"/>
            <a:ext cx="989543" cy="282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33" dirty="0">
                <a:solidFill>
                  <a:schemeClr val="tx2"/>
                </a:solidFill>
                <a:latin typeface="AmericanSans" pitchFamily="50" charset="0"/>
              </a:rPr>
              <a:t>JANE STEW</a:t>
            </a:r>
          </a:p>
        </p:txBody>
      </p:sp>
    </p:spTree>
    <p:extLst>
      <p:ext uri="{BB962C8B-B14F-4D97-AF65-F5344CB8AC3E}">
        <p14:creationId xmlns:p14="http://schemas.microsoft.com/office/powerpoint/2010/main" val="319172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8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11" y="20781"/>
            <a:ext cx="7693981" cy="6858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185151" y="6291117"/>
            <a:ext cx="1631951" cy="312883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8" name="Rounded Rectangular Callout 7"/>
          <p:cNvSpPr/>
          <p:nvPr/>
        </p:nvSpPr>
        <p:spPr>
          <a:xfrm>
            <a:off x="3658986" y="4143272"/>
            <a:ext cx="922540" cy="410233"/>
          </a:xfrm>
          <a:prstGeom prst="wedgeRoundRectCallout">
            <a:avLst>
              <a:gd name="adj1" fmla="val -68740"/>
              <a:gd name="adj2" fmla="val 122183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Add a title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810631" y="4901877"/>
            <a:ext cx="1262496" cy="410233"/>
          </a:xfrm>
          <a:prstGeom prst="wedgeRoundRectCallout">
            <a:avLst>
              <a:gd name="adj1" fmla="val -72136"/>
              <a:gd name="adj2" fmla="val 129613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Add comments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244580" y="5583013"/>
            <a:ext cx="1467961" cy="410233"/>
          </a:xfrm>
          <a:prstGeom prst="wedgeRoundRectCallout">
            <a:avLst>
              <a:gd name="adj1" fmla="val 55992"/>
              <a:gd name="adj2" fmla="val 118468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Click Confirm and Post</a:t>
            </a:r>
          </a:p>
        </p:txBody>
      </p:sp>
    </p:spTree>
    <p:extLst>
      <p:ext uri="{BB962C8B-B14F-4D97-AF65-F5344CB8AC3E}">
        <p14:creationId xmlns:p14="http://schemas.microsoft.com/office/powerpoint/2010/main" val="390076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44735"/>
            <a:ext cx="9144000" cy="536853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485467" y="3767667"/>
            <a:ext cx="2413000" cy="287867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5" name="Rounded Rectangular Callout 4"/>
          <p:cNvSpPr/>
          <p:nvPr/>
        </p:nvSpPr>
        <p:spPr>
          <a:xfrm>
            <a:off x="8336204" y="4728248"/>
            <a:ext cx="1267691" cy="457200"/>
          </a:xfrm>
          <a:prstGeom prst="wedgeRoundRectCallout">
            <a:avLst>
              <a:gd name="adj1" fmla="val -99127"/>
              <a:gd name="adj2" fmla="val -177904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Click Post</a:t>
            </a:r>
          </a:p>
        </p:txBody>
      </p:sp>
    </p:spTree>
    <p:extLst>
      <p:ext uri="{BB962C8B-B14F-4D97-AF65-F5344CB8AC3E}">
        <p14:creationId xmlns:p14="http://schemas.microsoft.com/office/powerpoint/2010/main" val="156402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15152"/>
            <a:ext cx="9144000" cy="30276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649693" y="4270664"/>
            <a:ext cx="426027" cy="301336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5" name="Rounded Rectangle 4"/>
          <p:cNvSpPr/>
          <p:nvPr/>
        </p:nvSpPr>
        <p:spPr>
          <a:xfrm>
            <a:off x="7569201" y="1906683"/>
            <a:ext cx="948267" cy="2692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33" dirty="0">
                <a:solidFill>
                  <a:schemeClr val="tx2"/>
                </a:solidFill>
                <a:latin typeface="AmericanSans" pitchFamily="50" charset="0"/>
              </a:rPr>
              <a:t>JANE STEW</a:t>
            </a:r>
          </a:p>
        </p:txBody>
      </p:sp>
    </p:spTree>
    <p:extLst>
      <p:ext uri="{BB962C8B-B14F-4D97-AF65-F5344CB8AC3E}">
        <p14:creationId xmlns:p14="http://schemas.microsoft.com/office/powerpoint/2010/main" val="349430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6403"/>
            <a:ext cx="9144000" cy="646519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509001" y="5952067"/>
            <a:ext cx="1888067" cy="347135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5" name="Rounded Rectangular Callout 4"/>
          <p:cNvSpPr/>
          <p:nvPr/>
        </p:nvSpPr>
        <p:spPr>
          <a:xfrm>
            <a:off x="7486841" y="5278581"/>
            <a:ext cx="1496291" cy="353291"/>
          </a:xfrm>
          <a:prstGeom prst="wedgeRoundRectCallout">
            <a:avLst>
              <a:gd name="adj1" fmla="val 71528"/>
              <a:gd name="adj2" fmla="val 134069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Click to accept</a:t>
            </a:r>
          </a:p>
        </p:txBody>
      </p:sp>
    </p:spTree>
    <p:extLst>
      <p:ext uri="{BB962C8B-B14F-4D97-AF65-F5344CB8AC3E}">
        <p14:creationId xmlns:p14="http://schemas.microsoft.com/office/powerpoint/2010/main" val="110866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891" indent="-342891"/>
            <a:r>
              <a:rPr lang="en-US" dirty="0"/>
              <a:t>ETB does not process transactions during the TTS run</a:t>
            </a:r>
          </a:p>
          <a:p>
            <a:pPr marL="830242" lvl="2" indent="-342891"/>
            <a:r>
              <a:rPr lang="en-US" dirty="0"/>
              <a:t>Avoids conflicts with TTS</a:t>
            </a:r>
          </a:p>
          <a:p>
            <a:pPr marL="830242" lvl="2" indent="-342891"/>
            <a:r>
              <a:rPr lang="en-US" dirty="0"/>
              <a:t>You can still search and post</a:t>
            </a:r>
          </a:p>
          <a:p>
            <a:pPr marL="830242" lvl="2" indent="-342891"/>
            <a:r>
              <a:rPr lang="en-US" dirty="0"/>
              <a:t>Transactions are queued and processed automatically after the nightly TTS run</a:t>
            </a:r>
          </a:p>
          <a:p>
            <a:pPr marL="342891" indent="-342891"/>
            <a:r>
              <a:rPr lang="en-US" dirty="0"/>
              <a:t>While PBS is processing, ETB will reject transactions that involve the last 3 days of the current month</a:t>
            </a:r>
          </a:p>
          <a:p>
            <a:pPr marL="910144" lvl="2" indent="-380990"/>
            <a:r>
              <a:rPr lang="en-US" dirty="0"/>
              <a:t>Lowers the number of month to month conflicts</a:t>
            </a:r>
          </a:p>
          <a:p>
            <a:pPr marL="910144" lvl="2" indent="-380990"/>
            <a:r>
              <a:rPr lang="en-US" dirty="0"/>
              <a:t>Last 3 days are frozen ONLY during PBS bid processing </a:t>
            </a:r>
          </a:p>
          <a:p>
            <a:pPr marL="910144" lvl="2" indent="-380990"/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to 20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298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34466"/>
            <a:ext cx="9144000" cy="138907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27200" y="3996267"/>
            <a:ext cx="711200" cy="1998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5" name="Rounded Rectangle 4"/>
          <p:cNvSpPr/>
          <p:nvPr/>
        </p:nvSpPr>
        <p:spPr>
          <a:xfrm>
            <a:off x="9541931" y="3699934"/>
            <a:ext cx="770467" cy="2963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solidFill>
                  <a:srgbClr val="00B989"/>
                </a:solidFill>
                <a:latin typeface="AmericanSans" pitchFamily="50" charset="0"/>
              </a:rPr>
              <a:t>Traded</a:t>
            </a:r>
          </a:p>
        </p:txBody>
      </p:sp>
    </p:spTree>
    <p:extLst>
      <p:ext uri="{BB962C8B-B14F-4D97-AF65-F5344CB8AC3E}">
        <p14:creationId xmlns:p14="http://schemas.microsoft.com/office/powerpoint/2010/main" val="2730584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5532" y="2350032"/>
            <a:ext cx="7387936" cy="11890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mericanSans" pitchFamily="50" charset="0"/>
              </a:rPr>
              <a:t>ONE messages</a:t>
            </a:r>
          </a:p>
          <a:p>
            <a:pPr algn="ctr"/>
            <a:endParaRPr lang="en-US" sz="1600" dirty="0">
              <a:solidFill>
                <a:prstClr val="white"/>
              </a:solidFill>
              <a:latin typeface="AmericanSans" pitchFamily="50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>
                <a:solidFill>
                  <a:prstClr val="white"/>
                </a:solidFill>
              </a:rPr>
              <a:pPr/>
              <a:t>41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22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733" dirty="0"/>
              <a:t>ONE messages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2975-EC93-4774-AC74-6AE00E0553D4}" type="slidenum">
              <a:rPr lang="en-US" smtClean="0">
                <a:solidFill>
                  <a:srgbClr val="6E8999"/>
                </a:solidFill>
              </a:rPr>
              <a:pPr/>
              <a:t>42</a:t>
            </a:fld>
            <a:endParaRPr lang="en-US">
              <a:solidFill>
                <a:srgbClr val="6E899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09615" y="914400"/>
            <a:ext cx="7416796" cy="4897120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latin typeface="AmericanSans" pitchFamily="50" charset="0"/>
              </a:rPr>
              <a:t>Received anytime your schedule changes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latin typeface="AmericanSans" pitchFamily="50" charset="0"/>
              </a:rPr>
              <a:t>Received anytime you have private or crew requests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latin typeface="AmericanSans" pitchFamily="50" charset="0"/>
              </a:rPr>
              <a:t>AA.com email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latin typeface="AmericanSans" pitchFamily="50" charset="0"/>
              </a:rPr>
              <a:t>Personalize your preferences to include CCI and text messaging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49" y="1049867"/>
            <a:ext cx="3044171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14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2423" y="2265225"/>
            <a:ext cx="7387936" cy="1849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mericanSans" pitchFamily="50" charset="0"/>
              </a:rPr>
              <a:t>Credit Window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>
                <a:solidFill>
                  <a:prstClr val="white"/>
                </a:solidFill>
              </a:rPr>
              <a:pPr/>
              <a:t>43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310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733" dirty="0"/>
              <a:t>ETB and your Credit window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2975-EC93-4774-AC74-6AE00E0553D4}" type="slidenum">
              <a:rPr lang="en-US" smtClean="0">
                <a:solidFill>
                  <a:srgbClr val="6E8999"/>
                </a:solidFill>
              </a:rPr>
              <a:pPr/>
              <a:t>44</a:t>
            </a:fld>
            <a:endParaRPr lang="en-US">
              <a:solidFill>
                <a:srgbClr val="6E899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929131" y="1258153"/>
            <a:ext cx="4462780" cy="4989407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latin typeface="AmericanSans" pitchFamily="50" charset="0"/>
              </a:rPr>
              <a:t>ETB transactions do not affect your credit window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latin typeface="AmericanSans" pitchFamily="50" charset="0"/>
              </a:rPr>
              <a:t>ETB transactions do affect your MAX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762760"/>
            <a:ext cx="6502400" cy="388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11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71120" y="0"/>
            <a:ext cx="1226312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2423" y="2265225"/>
            <a:ext cx="7387936" cy="1849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mericanSans" pitchFamily="50" charset="0"/>
              </a:rPr>
              <a:t>Vacation Rules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32975-EC93-4774-AC74-6AE00E0553D4}" type="slidenum">
              <a:rPr lang="en-US" smtClean="0">
                <a:solidFill>
                  <a:prstClr val="white"/>
                </a:solidFill>
              </a:rPr>
              <a:pPr/>
              <a:t>45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3" y="3429000"/>
            <a:ext cx="4226557" cy="28871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ctr"/>
            <a:endParaRPr lang="en-US" dirty="0">
              <a:solidFill>
                <a:srgbClr val="3649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096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733" dirty="0"/>
              <a:t>ETB and vacation trades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2975-EC93-4774-AC74-6AE00E0553D4}" type="slidenum">
              <a:rPr lang="en-US" smtClean="0">
                <a:solidFill>
                  <a:srgbClr val="6E8999"/>
                </a:solidFill>
              </a:rPr>
              <a:pPr/>
              <a:t>46</a:t>
            </a:fld>
            <a:endParaRPr lang="en-US">
              <a:solidFill>
                <a:srgbClr val="6E899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518161" y="1248839"/>
            <a:ext cx="4084320" cy="4989407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67" dirty="0">
                <a:latin typeface="AmericanSans" pitchFamily="50" charset="0"/>
              </a:rPr>
              <a:t>ETB can be used to post, search and process vacation trades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67" dirty="0">
                <a:latin typeface="AmericanSans" pitchFamily="50" charset="0"/>
              </a:rPr>
              <a:t>PBS – cannot create an additional period of 1,2 or 3 days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67" dirty="0">
                <a:latin typeface="AmericanSans" pitchFamily="50" charset="0"/>
              </a:rPr>
              <a:t>Non-PBS –blocks must be the same size, but not same number of days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46" y="1920240"/>
            <a:ext cx="6408199" cy="36068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511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Improved user interface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24448" y="964627"/>
            <a:ext cx="6158344" cy="5497916"/>
            <a:chOff x="1500448" y="964626"/>
            <a:chExt cx="6158344" cy="549791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4" name="etb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448" y="964626"/>
              <a:ext cx="6158344" cy="549791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505450" y="1047750"/>
              <a:ext cx="619125" cy="1285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067" dirty="0">
                  <a:solidFill>
                    <a:schemeClr val="accent1"/>
                  </a:solidFill>
                  <a:latin typeface="AmericanSans" pitchFamily="50" charset="0"/>
                </a:rPr>
                <a:t>Jane Stew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105401" y="2159002"/>
            <a:ext cx="998220" cy="3471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pic>
        <p:nvPicPr>
          <p:cNvPr id="6" name="hiboar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35" y="1678664"/>
            <a:ext cx="4991533" cy="31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2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891" indent="-342891"/>
            <a:r>
              <a:rPr lang="en-US" dirty="0"/>
              <a:t>RON – Remain Over Night, (layover)</a:t>
            </a:r>
          </a:p>
          <a:p>
            <a:pPr marL="342891" indent="-342891"/>
            <a:r>
              <a:rPr lang="en-US" dirty="0"/>
              <a:t>Report/Release – sign in/debrief</a:t>
            </a:r>
          </a:p>
          <a:p>
            <a:pPr marL="342891" indent="-342891"/>
            <a:r>
              <a:rPr lang="en-US" dirty="0"/>
              <a:t>Time Display Preference</a:t>
            </a:r>
          </a:p>
          <a:p>
            <a:pPr marL="455602" lvl="1" indent="-342891">
              <a:buFont typeface="Arial" panose="020B0604020202020204" pitchFamily="34" charset="0"/>
              <a:buChar char="–"/>
            </a:pPr>
            <a:r>
              <a:rPr lang="en-US" dirty="0"/>
              <a:t>Default is </a:t>
            </a:r>
            <a:r>
              <a:rPr lang="en-US" b="1" dirty="0"/>
              <a:t>base</a:t>
            </a:r>
          </a:p>
          <a:p>
            <a:pPr marL="455602" lvl="1" indent="-342891">
              <a:buFont typeface="Arial" panose="020B0604020202020204" pitchFamily="34" charset="0"/>
              <a:buChar char="–"/>
            </a:pPr>
            <a:r>
              <a:rPr lang="en-US" dirty="0"/>
              <a:t>Can be changed</a:t>
            </a:r>
          </a:p>
          <a:p>
            <a:pPr marL="342891" indent="-342891"/>
            <a:r>
              <a:rPr lang="en-US" dirty="0"/>
              <a:t>Public posts</a:t>
            </a:r>
          </a:p>
          <a:p>
            <a:pPr marL="342891" indent="-342891"/>
            <a:r>
              <a:rPr lang="en-US" dirty="0"/>
              <a:t>Private posts</a:t>
            </a:r>
          </a:p>
          <a:p>
            <a:pPr marL="342891" indent="-342891"/>
            <a:r>
              <a:rPr lang="en-US" dirty="0"/>
              <a:t>Crew posts</a:t>
            </a:r>
          </a:p>
          <a:p>
            <a:pPr marL="342891" indent="-342891"/>
            <a:r>
              <a:rPr lang="en-US" dirty="0"/>
              <a:t>Not accepting trade requests</a:t>
            </a:r>
          </a:p>
          <a:p>
            <a:endParaRPr lang="en-US" dirty="0"/>
          </a:p>
          <a:p>
            <a:pPr marL="342891" indent="-342891"/>
            <a:endParaRPr lang="en-US" dirty="0"/>
          </a:p>
          <a:p>
            <a:pPr marL="342891" indent="-34289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5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316"/>
            <a:ext cx="9144000" cy="684736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522029" y="3264569"/>
            <a:ext cx="2140527" cy="361860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8" name="Rounded Rectangle 7"/>
          <p:cNvSpPr/>
          <p:nvPr/>
        </p:nvSpPr>
        <p:spPr>
          <a:xfrm>
            <a:off x="7379282" y="2680855"/>
            <a:ext cx="1395845" cy="339435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5" name="Rounded Rectangular Callout 4"/>
          <p:cNvSpPr/>
          <p:nvPr/>
        </p:nvSpPr>
        <p:spPr>
          <a:xfrm>
            <a:off x="6352313" y="4052455"/>
            <a:ext cx="1724891" cy="540328"/>
          </a:xfrm>
          <a:prstGeom prst="wedgeRoundRectCallout">
            <a:avLst>
              <a:gd name="adj1" fmla="val -3587"/>
              <a:gd name="adj2" fmla="val -130577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Takes you to Crew Portal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513617" y="1840923"/>
            <a:ext cx="1593275" cy="432955"/>
          </a:xfrm>
          <a:prstGeom prst="wedgeRoundRectCallout">
            <a:avLst>
              <a:gd name="adj1" fmla="val -57199"/>
              <a:gd name="adj2" fmla="val 140976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67" dirty="0">
                <a:latin typeface="AmericanSans" pitchFamily="50" charset="0"/>
              </a:rPr>
              <a:t>Takes you to ETB</a:t>
            </a:r>
          </a:p>
        </p:txBody>
      </p:sp>
    </p:spTree>
    <p:extLst>
      <p:ext uri="{BB962C8B-B14F-4D97-AF65-F5344CB8AC3E}">
        <p14:creationId xmlns:p14="http://schemas.microsoft.com/office/powerpoint/2010/main" val="26406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860" y="0"/>
            <a:ext cx="7502280" cy="6858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2453641" y="431801"/>
            <a:ext cx="2379980" cy="368300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5" name="Rounded Rectangle 14"/>
          <p:cNvSpPr/>
          <p:nvPr/>
        </p:nvSpPr>
        <p:spPr>
          <a:xfrm>
            <a:off x="2453640" y="2974341"/>
            <a:ext cx="2575560" cy="368300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6" name="Rounded Rectangle 15"/>
          <p:cNvSpPr/>
          <p:nvPr/>
        </p:nvSpPr>
        <p:spPr>
          <a:xfrm>
            <a:off x="2453640" y="5514341"/>
            <a:ext cx="2910840" cy="368300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706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5" grpId="0" animBg="1"/>
      <p:bldP spid="15" grpId="1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15" y="323582"/>
            <a:ext cx="7955971" cy="62108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5888185" y="685801"/>
            <a:ext cx="446809" cy="294409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8" name="Rounded Rectangle 17"/>
          <p:cNvSpPr/>
          <p:nvPr/>
        </p:nvSpPr>
        <p:spPr>
          <a:xfrm>
            <a:off x="6241473" y="3595256"/>
            <a:ext cx="1600200" cy="789709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9" name="Rounded Rectangular Callout 18"/>
          <p:cNvSpPr/>
          <p:nvPr/>
        </p:nvSpPr>
        <p:spPr>
          <a:xfrm>
            <a:off x="6921116" y="1112558"/>
            <a:ext cx="1665144" cy="444356"/>
          </a:xfrm>
          <a:prstGeom prst="wedgeRoundRectCallout">
            <a:avLst>
              <a:gd name="adj1" fmla="val -85084"/>
              <a:gd name="adj2" fmla="val -123338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33" dirty="0">
                <a:latin typeface="AmericanSans" pitchFamily="50" charset="0"/>
              </a:rPr>
              <a:t>Click to get to ETB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8179955" y="4616885"/>
            <a:ext cx="1181760" cy="444356"/>
          </a:xfrm>
          <a:prstGeom prst="wedgeRoundRectCallout">
            <a:avLst>
              <a:gd name="adj1" fmla="val -80596"/>
              <a:gd name="adj2" fmla="val -188380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33" dirty="0">
                <a:latin typeface="AmericanSans" pitchFamily="50" charset="0"/>
              </a:rPr>
              <a:t>Click a date to see this pop up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414261" y="403861"/>
            <a:ext cx="876300" cy="1447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dirty="0">
                <a:solidFill>
                  <a:schemeClr val="tx2"/>
                </a:solidFill>
                <a:latin typeface="AmericanSans" pitchFamily="50" charset="0"/>
              </a:rPr>
              <a:t>JANE STEW</a:t>
            </a:r>
          </a:p>
        </p:txBody>
      </p:sp>
    </p:spTree>
    <p:extLst>
      <p:ext uri="{BB962C8B-B14F-4D97-AF65-F5344CB8AC3E}">
        <p14:creationId xmlns:p14="http://schemas.microsoft.com/office/powerpoint/2010/main" val="415575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</TotalTime>
  <Words>2386</Words>
  <Application>Microsoft Office PowerPoint</Application>
  <PresentationFormat>Widescreen</PresentationFormat>
  <Paragraphs>513</Paragraphs>
  <Slides>46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AmericanSans</vt:lpstr>
      <vt:lpstr>Arial</vt:lpstr>
      <vt:lpstr>Calibri</vt:lpstr>
      <vt:lpstr>Tw Cen MT</vt:lpstr>
      <vt:lpstr>Droplet</vt:lpstr>
      <vt:lpstr>Electronic Trade board </vt:lpstr>
      <vt:lpstr>What exactly is it?</vt:lpstr>
      <vt:lpstr>Features</vt:lpstr>
      <vt:lpstr>Features</vt:lpstr>
      <vt:lpstr>Improved user interface</vt:lpstr>
      <vt:lpstr>Terminology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messages</vt:lpstr>
      <vt:lpstr>PowerPoint Presentation</vt:lpstr>
      <vt:lpstr>ETB and your Credit window</vt:lpstr>
      <vt:lpstr>PowerPoint Presentation</vt:lpstr>
      <vt:lpstr>ETB and vacation trades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Trade board </dc:title>
  <dc:creator>L Hartling</dc:creator>
  <cp:lastModifiedBy>L Hartling</cp:lastModifiedBy>
  <cp:revision>1</cp:revision>
  <dcterms:created xsi:type="dcterms:W3CDTF">2018-06-11T21:58:03Z</dcterms:created>
  <dcterms:modified xsi:type="dcterms:W3CDTF">2018-06-11T22:05:06Z</dcterms:modified>
</cp:coreProperties>
</file>